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6" r:id="rId4"/>
    <p:sldId id="263" r:id="rId5"/>
    <p:sldId id="264" r:id="rId6"/>
    <p:sldId id="262" r:id="rId7"/>
    <p:sldId id="260" r:id="rId8"/>
    <p:sldId id="261" r:id="rId9"/>
    <p:sldId id="267" r:id="rId1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 Paol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C9C39F"/>
    <a:srgbClr val="FF9900"/>
    <a:srgbClr val="FF3300"/>
    <a:srgbClr val="33CC33"/>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18"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6EAFD54-9802-4D5B-8655-4BD66DC05D45}" type="datetimeFigureOut">
              <a:rPr lang="en-US"/>
              <a:pPr>
                <a:defRPr/>
              </a:pPr>
              <a:t>12/12/2012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A130E46-0C4C-480E-85D7-E28D678FB3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Reviewed by Cindy Browne, 12/10/12. Suggested changes in RED.</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0C686E-3849-4631-A43C-FD1F393A4A5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F19405F-C0BF-493E-809F-33CBE0DF78E6}" type="datetimeFigureOut">
              <a:rPr lang="it-IT"/>
              <a:pPr>
                <a:defRPr/>
              </a:pPr>
              <a:t>12/12/2012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15DB8E1-B5C7-40C7-B71F-C8AA0F5A2F6A}"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DFCD024-B575-48F3-BB50-E274EC7E6ED7}" type="datetimeFigureOut">
              <a:rPr lang="it-IT"/>
              <a:pPr>
                <a:defRPr/>
              </a:pPr>
              <a:t>12/12/2012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688BAB4-86FE-469B-A6AB-96D1765D15D6}"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7B5420D-BA40-402D-AAE6-B2DDED5F3DDE}" type="datetimeFigureOut">
              <a:rPr lang="it-IT"/>
              <a:pPr>
                <a:defRPr/>
              </a:pPr>
              <a:t>12/12/2012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A5694D2-0F68-400D-8DA3-5C51C2D0EB46}"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313A214-0E08-40BF-842E-83F3F7723624}" type="datetimeFigureOut">
              <a:rPr lang="it-IT"/>
              <a:pPr>
                <a:defRPr/>
              </a:pPr>
              <a:t>12/12/2012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3CE7467-56BE-4D37-BAE4-FE204D144A52}"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56EED33-B943-492C-AAD2-6B9E165BF2E8}" type="datetimeFigureOut">
              <a:rPr lang="it-IT"/>
              <a:pPr>
                <a:defRPr/>
              </a:pPr>
              <a:t>12/12/2012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4BA1DC-7B9F-44FB-BE0C-EDDF851E09ED}"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B81ED3D-DC5D-4839-8F5F-33D2491D7FE1}" type="datetimeFigureOut">
              <a:rPr lang="it-IT"/>
              <a:pPr>
                <a:defRPr/>
              </a:pPr>
              <a:t>12/12/2012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640D9A5-6F88-4184-A49D-70CFACD4AB43}"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CB6A559-3F85-43B7-8059-70FFDA81ADE5}" type="datetimeFigureOut">
              <a:rPr lang="it-IT"/>
              <a:pPr>
                <a:defRPr/>
              </a:pPr>
              <a:t>12/12/2012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F49315D-B504-46EA-956D-313DFCB9D95C}"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9FB4680-4F40-4BA4-A7D4-A38B183ED61E}" type="datetimeFigureOut">
              <a:rPr lang="it-IT"/>
              <a:pPr>
                <a:defRPr/>
              </a:pPr>
              <a:t>12/12/2012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EF33460-D9E6-4824-9F73-565FF2E8C991}"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DB6B996-167C-4C39-B112-BAE116AE1278}" type="datetimeFigureOut">
              <a:rPr lang="it-IT"/>
              <a:pPr>
                <a:defRPr/>
              </a:pPr>
              <a:t>12/12/2012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E28BB16-FA4D-4AA4-BE2F-DB59728E2D8A}"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1858614-C4F1-48FD-A833-D2F72A108BA8}" type="datetimeFigureOut">
              <a:rPr lang="it-IT"/>
              <a:pPr>
                <a:defRPr/>
              </a:pPr>
              <a:t>12/12/2012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2C69906-6C78-4D78-9D5C-8C69F8E5842F}"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A2A57CF-DA33-4636-86F9-E1C280C4608C}" type="datetimeFigureOut">
              <a:rPr lang="it-IT"/>
              <a:pPr>
                <a:defRPr/>
              </a:pPr>
              <a:t>12/12/2012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058F17D-711A-497D-AFAE-6520858258FA}"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B852101-1C7C-48BC-9ABF-74C27329547D}" type="datetimeFigureOut">
              <a:rPr lang="it-IT"/>
              <a:pPr>
                <a:defRPr/>
              </a:pPr>
              <a:t>12/12/2012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CC51DB-86C5-4D92-8DCA-30EDC884933C}"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ctrTitle"/>
          </p:nvPr>
        </p:nvSpPr>
        <p:spPr/>
        <p:txBody>
          <a:bodyPr/>
          <a:lstStyle/>
          <a:p>
            <a:pPr eaLnBrk="1" hangingPunct="1"/>
            <a:endParaRPr lang="it-IT" smtClean="0"/>
          </a:p>
        </p:txBody>
      </p:sp>
      <p:sp>
        <p:nvSpPr>
          <p:cNvPr id="3" name="Sottotitolo 2"/>
          <p:cNvSpPr>
            <a:spLocks noGrp="1"/>
          </p:cNvSpPr>
          <p:nvPr>
            <p:ph type="subTitle" idx="1"/>
          </p:nvPr>
        </p:nvSpPr>
        <p:spPr>
          <a:xfrm>
            <a:off x="0" y="3409950"/>
            <a:ext cx="9144000" cy="3448050"/>
          </a:xfrm>
          <a:gradFill flip="none" rotWithShape="1">
            <a:gsLst>
              <a:gs pos="0">
                <a:srgbClr val="99CC00">
                  <a:tint val="66000"/>
                  <a:satMod val="160000"/>
                </a:srgbClr>
              </a:gs>
              <a:gs pos="50000">
                <a:srgbClr val="99CC00">
                  <a:tint val="44500"/>
                  <a:satMod val="160000"/>
                </a:srgbClr>
              </a:gs>
              <a:gs pos="100000">
                <a:srgbClr val="99CC00">
                  <a:tint val="23500"/>
                  <a:satMod val="160000"/>
                </a:srgbClr>
              </a:gs>
            </a:gsLst>
            <a:path path="circle">
              <a:fillToRect l="50000" t="50000" r="50000" b="50000"/>
            </a:path>
            <a:tileRect/>
          </a:gradFill>
        </p:spPr>
        <p:txBody>
          <a:bodyPr>
            <a:normAutofit/>
          </a:bodyPr>
          <a:lstStyle/>
          <a:p>
            <a:pPr eaLnBrk="1" hangingPunct="1"/>
            <a:endParaRPr lang="it-IT" sz="2800" smtClean="0">
              <a:solidFill>
                <a:srgbClr val="898989"/>
              </a:solidFill>
              <a:cs typeface="Arial" charset="0"/>
            </a:endParaRPr>
          </a:p>
          <a:p>
            <a:pPr eaLnBrk="1" hangingPunct="1"/>
            <a:r>
              <a:rPr lang="it-IT" sz="4400" b="1" smtClean="0">
                <a:solidFill>
                  <a:srgbClr val="898989"/>
                </a:solidFill>
                <a:latin typeface="Lucida Sans" pitchFamily="34" charset="0"/>
                <a:cs typeface="Arial" charset="0"/>
              </a:rPr>
              <a:t>LAND GRABBING</a:t>
            </a:r>
          </a:p>
          <a:p>
            <a:pPr eaLnBrk="1" hangingPunct="1"/>
            <a:r>
              <a:rPr lang="en-US" b="1" smtClean="0">
                <a:solidFill>
                  <a:srgbClr val="777777"/>
                </a:solidFill>
                <a:latin typeface="Lucida Sans" pitchFamily="34" charset="0"/>
                <a:cs typeface="Arial" charset="0"/>
              </a:rPr>
              <a:t>The Rush for Land</a:t>
            </a:r>
            <a:endParaRPr lang="it-IT" b="1" smtClean="0">
              <a:solidFill>
                <a:srgbClr val="777777"/>
              </a:solidFill>
              <a:latin typeface="Lucida Sans" pitchFamily="34" charset="0"/>
              <a:cs typeface="Arial" charset="0"/>
            </a:endParaRPr>
          </a:p>
          <a:p>
            <a:pPr algn="l" eaLnBrk="1" hangingPunct="1">
              <a:spcBef>
                <a:spcPct val="0"/>
              </a:spcBef>
              <a:buFontTx/>
              <a:buNone/>
            </a:pPr>
            <a:r>
              <a:rPr lang="it-IT" b="1" smtClean="0">
                <a:solidFill>
                  <a:srgbClr val="898989"/>
                </a:solidFill>
                <a:latin typeface="Lucida Sans" pitchFamily="34" charset="0"/>
                <a:cs typeface="Arial" charset="0"/>
              </a:rPr>
              <a:t> </a:t>
            </a:r>
          </a:p>
        </p:txBody>
      </p:sp>
      <p:pic>
        <p:nvPicPr>
          <p:cNvPr id="1028" name="Picture 4" descr="http://www.yeslife.it/images/stories/land%20grabbing.png"/>
          <p:cNvPicPr>
            <a:picLocks noChangeAspect="1" noChangeArrowheads="1"/>
          </p:cNvPicPr>
          <p:nvPr/>
        </p:nvPicPr>
        <p:blipFill>
          <a:blip r:embed="rId2" cstate="print">
            <a:extLst/>
          </a:blip>
          <a:srcRect/>
          <a:stretch>
            <a:fillRect/>
          </a:stretch>
        </p:blipFill>
        <p:spPr bwMode="auto">
          <a:xfrm>
            <a:off x="0" y="-1613"/>
            <a:ext cx="9144000" cy="3411563"/>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1" descr="http://www.untogo.org/var/ezflow_site/storage/images/news/un/countries-adopt-guidelines-on-land-grabbing/26763-1-fre-FR/Countries-adopt-guidelines-on-Land-Grabbing_NGArticleFull.jpg"/>
          <p:cNvPicPr>
            <a:picLocks noChangeAspect="1" noChangeArrowheads="1"/>
          </p:cNvPicPr>
          <p:nvPr/>
        </p:nvPicPr>
        <p:blipFill>
          <a:blip r:embed="rId2"/>
          <a:srcRect/>
          <a:stretch>
            <a:fillRect/>
          </a:stretch>
        </p:blipFill>
        <p:spPr bwMode="auto">
          <a:xfrm>
            <a:off x="0" y="-674688"/>
            <a:ext cx="9144000" cy="3240088"/>
          </a:xfrm>
          <a:prstGeom prst="rect">
            <a:avLst/>
          </a:prstGeom>
          <a:noFill/>
          <a:ln w="9525">
            <a:noFill/>
            <a:miter lim="800000"/>
            <a:headEnd/>
            <a:tailEnd/>
          </a:ln>
        </p:spPr>
      </p:pic>
      <p:sp>
        <p:nvSpPr>
          <p:cNvPr id="4" name="Rettangolo 3"/>
          <p:cNvSpPr/>
          <p:nvPr/>
        </p:nvSpPr>
        <p:spPr>
          <a:xfrm>
            <a:off x="0" y="2565400"/>
            <a:ext cx="9144000" cy="4292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363" name="CasellaDiTesto 5"/>
          <p:cNvSpPr txBox="1">
            <a:spLocks noChangeArrowheads="1"/>
          </p:cNvSpPr>
          <p:nvPr/>
        </p:nvSpPr>
        <p:spPr bwMode="auto">
          <a:xfrm>
            <a:off x="611188" y="2743200"/>
            <a:ext cx="7705725" cy="457200"/>
          </a:xfrm>
          <a:prstGeom prst="rect">
            <a:avLst/>
          </a:prstGeom>
          <a:noFill/>
          <a:ln w="9525">
            <a:noFill/>
            <a:miter lim="800000"/>
            <a:headEnd/>
            <a:tailEnd/>
          </a:ln>
        </p:spPr>
        <p:txBody>
          <a:bodyPr>
            <a:spAutoFit/>
          </a:bodyPr>
          <a:lstStyle/>
          <a:p>
            <a:pPr algn="ctr"/>
            <a:r>
              <a:rPr lang="en-US" sz="2400">
                <a:latin typeface="Lucida Sans" pitchFamily="34" charset="0"/>
              </a:rPr>
              <a:t>International Investments in Land</a:t>
            </a:r>
          </a:p>
        </p:txBody>
      </p:sp>
      <p:sp>
        <p:nvSpPr>
          <p:cNvPr id="15364" name="CasellaDiTesto 6"/>
          <p:cNvSpPr txBox="1">
            <a:spLocks noChangeArrowheads="1"/>
          </p:cNvSpPr>
          <p:nvPr/>
        </p:nvSpPr>
        <p:spPr bwMode="auto">
          <a:xfrm>
            <a:off x="484188" y="3216275"/>
            <a:ext cx="8351837" cy="3660775"/>
          </a:xfrm>
          <a:prstGeom prst="rect">
            <a:avLst/>
          </a:prstGeom>
          <a:noFill/>
          <a:ln w="9525">
            <a:noFill/>
            <a:miter lim="800000"/>
            <a:headEnd/>
            <a:tailEnd/>
          </a:ln>
        </p:spPr>
        <p:txBody>
          <a:bodyPr>
            <a:spAutoFit/>
          </a:bodyPr>
          <a:lstStyle/>
          <a:p>
            <a:pPr algn="just"/>
            <a:r>
              <a:rPr lang="en-US">
                <a:latin typeface="Calibri" pitchFamily="34" charset="0"/>
              </a:rPr>
              <a:t>International investment in agriculture plays a vital role in development and poverty reduction. Investment can improve livelihoods and bring jobs, services, and infrastructure, but only if it is managed responsibly within the context of an effective regulatory framework.</a:t>
            </a:r>
          </a:p>
          <a:p>
            <a:pPr algn="just"/>
            <a:endParaRPr lang="it-IT" sz="900">
              <a:latin typeface="Calibri" pitchFamily="34" charset="0"/>
            </a:endParaRPr>
          </a:p>
          <a:p>
            <a:pPr algn="just"/>
            <a:r>
              <a:rPr lang="en-US">
                <a:latin typeface="Calibri" pitchFamily="34" charset="0"/>
              </a:rPr>
              <a:t>The recent record of investment in land shows it to be very different. It tells a story of rapidly increasing pressure on land – a natural resource upon which the food security of millions of people living in poverty depends.</a:t>
            </a:r>
          </a:p>
          <a:p>
            <a:pPr algn="just"/>
            <a:endParaRPr lang="it-IT" sz="900">
              <a:latin typeface="Calibri" pitchFamily="34" charset="0"/>
            </a:endParaRPr>
          </a:p>
          <a:p>
            <a:pPr algn="just"/>
            <a:r>
              <a:rPr lang="en-US">
                <a:latin typeface="Calibri" pitchFamily="34" charset="0"/>
              </a:rPr>
              <a:t>Without national and international measures to defend the rights of people living in poverty, this modern-day land-rush is likely to leave too many poor families worse off, often evicted from their land with little or no recourse to justice.</a:t>
            </a:r>
            <a:endParaRPr lang="it-IT">
              <a:latin typeface="Calibri" pitchFamily="34" charset="0"/>
            </a:endParaRPr>
          </a:p>
          <a:p>
            <a:pPr algn="just"/>
            <a:endParaRPr lang="it-IT">
              <a:latin typeface="Calibri" pitchFamily="34" charset="0"/>
            </a:endParaRPr>
          </a:p>
          <a:p>
            <a:pPr algn="just"/>
            <a:endParaRPr lang="it-IT">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463" y="0"/>
            <a:ext cx="9144001" cy="46529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6386" name="Picture 6" descr="http://www.atlasweb.it/wp-content/uploads/2011/10/land_grabbing_kenya.jpg"/>
          <p:cNvPicPr>
            <a:picLocks noChangeAspect="1" noChangeArrowheads="1"/>
          </p:cNvPicPr>
          <p:nvPr/>
        </p:nvPicPr>
        <p:blipFill>
          <a:blip r:embed="rId2"/>
          <a:srcRect/>
          <a:stretch>
            <a:fillRect/>
          </a:stretch>
        </p:blipFill>
        <p:spPr bwMode="auto">
          <a:xfrm>
            <a:off x="14288" y="4652963"/>
            <a:ext cx="9144000" cy="3141662"/>
          </a:xfrm>
          <a:prstGeom prst="rect">
            <a:avLst/>
          </a:prstGeom>
          <a:noFill/>
          <a:ln w="9525">
            <a:noFill/>
            <a:miter lim="800000"/>
            <a:headEnd/>
            <a:tailEnd/>
          </a:ln>
        </p:spPr>
      </p:pic>
      <p:sp>
        <p:nvSpPr>
          <p:cNvPr id="16387" name="CasellaDiTesto 2"/>
          <p:cNvSpPr txBox="1">
            <a:spLocks noChangeArrowheads="1"/>
          </p:cNvSpPr>
          <p:nvPr/>
        </p:nvSpPr>
        <p:spPr bwMode="auto">
          <a:xfrm>
            <a:off x="1835150" y="188913"/>
            <a:ext cx="5905500" cy="461962"/>
          </a:xfrm>
          <a:prstGeom prst="rect">
            <a:avLst/>
          </a:prstGeom>
          <a:noFill/>
          <a:ln w="9525">
            <a:noFill/>
            <a:miter lim="800000"/>
            <a:headEnd/>
            <a:tailEnd/>
          </a:ln>
        </p:spPr>
        <p:txBody>
          <a:bodyPr>
            <a:spAutoFit/>
          </a:bodyPr>
          <a:lstStyle/>
          <a:p>
            <a:pPr algn="ctr"/>
            <a:r>
              <a:rPr lang="it-IT" sz="2400">
                <a:latin typeface="Lucida Sans" pitchFamily="34" charset="0"/>
              </a:rPr>
              <a:t>Land Grabbing</a:t>
            </a:r>
          </a:p>
        </p:txBody>
      </p:sp>
      <p:sp>
        <p:nvSpPr>
          <p:cNvPr id="16388" name="CasellaDiTesto 4"/>
          <p:cNvSpPr txBox="1">
            <a:spLocks noChangeArrowheads="1"/>
          </p:cNvSpPr>
          <p:nvPr/>
        </p:nvSpPr>
        <p:spPr bwMode="auto">
          <a:xfrm>
            <a:off x="381000" y="650875"/>
            <a:ext cx="8512175" cy="3937000"/>
          </a:xfrm>
          <a:prstGeom prst="rect">
            <a:avLst/>
          </a:prstGeom>
          <a:noFill/>
          <a:ln w="9525">
            <a:noFill/>
            <a:miter lim="800000"/>
            <a:headEnd/>
            <a:tailEnd/>
          </a:ln>
        </p:spPr>
        <p:txBody>
          <a:bodyPr>
            <a:spAutoFit/>
          </a:bodyPr>
          <a:lstStyle/>
          <a:p>
            <a:pPr algn="just"/>
            <a:r>
              <a:rPr lang="en-US">
                <a:latin typeface="Calibri" pitchFamily="34" charset="0"/>
              </a:rPr>
              <a:t>International agencies and organizations are studying the land acquisition problem: it appears that in many cases it’s more accurate to speak of “land grab” rather than “land deal.” </a:t>
            </a:r>
            <a:r>
              <a:rPr lang="en-US" i="1">
                <a:latin typeface="Calibri" pitchFamily="34" charset="0"/>
              </a:rPr>
              <a:t>Land grabbing</a:t>
            </a:r>
            <a:r>
              <a:rPr lang="en-US">
                <a:latin typeface="Calibri" pitchFamily="34" charset="0"/>
              </a:rPr>
              <a:t> is an ambiguous activity because:</a:t>
            </a:r>
            <a:endParaRPr lang="en-US" sz="900">
              <a:latin typeface="Calibri" pitchFamily="34" charset="0"/>
            </a:endParaRPr>
          </a:p>
          <a:p>
            <a:r>
              <a:rPr lang="en-US">
                <a:latin typeface="Calibri" pitchFamily="34" charset="0"/>
              </a:rPr>
              <a:t>♦  It encompasses large-scale acquisitions of farmlands by foreign governments, international companies or investment funds –  in poor countries – in order to produce food, fodder and bio-fuel; </a:t>
            </a:r>
          </a:p>
          <a:p>
            <a:r>
              <a:rPr lang="en-US">
                <a:latin typeface="Calibri" pitchFamily="34" charset="0"/>
              </a:rPr>
              <a:t>♦  It is realized through acquisition or long-term lease contracts, for 50 or even 90 years. In this way, legal instruments are seen as supporting land purchases;</a:t>
            </a:r>
          </a:p>
          <a:p>
            <a:pPr algn="just"/>
            <a:r>
              <a:rPr lang="en-US">
                <a:latin typeface="Calibri" pitchFamily="34" charset="0"/>
              </a:rPr>
              <a:t>♦ Land “deals” are predominant in poor or developing countries, where the land system is based on informal and traditional laws, recognized</a:t>
            </a:r>
            <a:r>
              <a:rPr lang="en-US"/>
              <a:t> </a:t>
            </a:r>
            <a:r>
              <a:rPr lang="en-US">
                <a:latin typeface="Calibri" pitchFamily="34" charset="0"/>
              </a:rPr>
              <a:t>locally but not by international agreements. There are no guarantees on land rights for local communities and, for this reason, peasants cannot prove they are land owners or users;</a:t>
            </a:r>
          </a:p>
          <a:p>
            <a:pPr algn="just"/>
            <a:r>
              <a:rPr lang="en-US">
                <a:latin typeface="Calibri" pitchFamily="34" charset="0"/>
              </a:rPr>
              <a:t>♦ These contracts are made in exchange for infrastructure realization, market access, wealth assistance, but there are no guarantees to ensure the realization of these things. </a:t>
            </a:r>
            <a:endParaRPr lang="it-IT">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349500"/>
            <a:ext cx="9144000" cy="45085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7410" name="CasellaDiTesto 4"/>
          <p:cNvSpPr txBox="1">
            <a:spLocks noChangeArrowheads="1"/>
          </p:cNvSpPr>
          <p:nvPr/>
        </p:nvSpPr>
        <p:spPr bwMode="auto">
          <a:xfrm>
            <a:off x="250825" y="2452688"/>
            <a:ext cx="8569325" cy="3544887"/>
          </a:xfrm>
          <a:prstGeom prst="rect">
            <a:avLst/>
          </a:prstGeom>
          <a:noFill/>
          <a:ln w="9525">
            <a:noFill/>
            <a:miter lim="800000"/>
            <a:headEnd/>
            <a:tailEnd/>
          </a:ln>
        </p:spPr>
        <p:txBody>
          <a:bodyPr>
            <a:spAutoFit/>
          </a:bodyPr>
          <a:lstStyle/>
          <a:p>
            <a:r>
              <a:rPr lang="en-US">
                <a:latin typeface="Calibri" pitchFamily="34" charset="0"/>
              </a:rPr>
              <a:t> </a:t>
            </a:r>
            <a:r>
              <a:rPr lang="en-US" sz="1600">
                <a:latin typeface="Calibri" pitchFamily="34" charset="0"/>
              </a:rPr>
              <a:t>      So, </a:t>
            </a:r>
            <a:r>
              <a:rPr lang="en-US" sz="1600" b="1">
                <a:latin typeface="Calibri" pitchFamily="34" charset="0"/>
              </a:rPr>
              <a:t>land acquisitions</a:t>
            </a:r>
            <a:r>
              <a:rPr lang="en-US" sz="1600">
                <a:latin typeface="Calibri" pitchFamily="34" charset="0"/>
              </a:rPr>
              <a:t> are made through investment contracts that are: </a:t>
            </a:r>
          </a:p>
          <a:p>
            <a:r>
              <a:rPr lang="en-US" sz="1600">
                <a:latin typeface="Calibri" pitchFamily="34" charset="0"/>
              </a:rPr>
              <a:t>♦ formally correct; </a:t>
            </a:r>
          </a:p>
          <a:p>
            <a:r>
              <a:rPr lang="en-US" sz="1600">
                <a:latin typeface="Calibri" pitchFamily="34" charset="0"/>
              </a:rPr>
              <a:t>♦ not in violation of any international or national rule; since any specific set of rules on land grabbing </a:t>
            </a:r>
            <a:r>
              <a:rPr lang="en-US" sz="1600" b="1">
                <a:latin typeface="Calibri" pitchFamily="34" charset="0"/>
              </a:rPr>
              <a:t>doesn’t exist yet</a:t>
            </a:r>
            <a:r>
              <a:rPr lang="en-US" sz="1600">
                <a:latin typeface="Calibri" pitchFamily="34" charset="0"/>
              </a:rPr>
              <a:t>.</a:t>
            </a:r>
          </a:p>
          <a:p>
            <a:endParaRPr lang="en-US" sz="1600">
              <a:latin typeface="Calibri" pitchFamily="34" charset="0"/>
            </a:endParaRPr>
          </a:p>
          <a:p>
            <a:r>
              <a:rPr lang="en-US" sz="1600">
                <a:latin typeface="Calibri" pitchFamily="34" charset="0"/>
              </a:rPr>
              <a:t>        To understand if a specific land acquisition is a form of land grabbing or not, it’s necessary to analyze if there is:</a:t>
            </a:r>
          </a:p>
          <a:p>
            <a:pPr>
              <a:buFont typeface="Wingdings" pitchFamily="2" charset="2"/>
              <a:buChar char="§"/>
            </a:pPr>
            <a:r>
              <a:rPr lang="en-US" sz="1600">
                <a:latin typeface="Calibri" pitchFamily="34" charset="0"/>
              </a:rPr>
              <a:t> any violation of human rights, particularly the equal rights of women;</a:t>
            </a:r>
          </a:p>
          <a:p>
            <a:pPr>
              <a:buFont typeface="Wingdings" pitchFamily="2" charset="2"/>
              <a:buChar char="§"/>
            </a:pPr>
            <a:r>
              <a:rPr lang="en-US" sz="1600">
                <a:latin typeface="Calibri" pitchFamily="34" charset="0"/>
              </a:rPr>
              <a:t> any neglect of free, prior, and informed consent of affected land users;</a:t>
            </a:r>
          </a:p>
          <a:p>
            <a:pPr>
              <a:buFont typeface="Wingdings" pitchFamily="2" charset="2"/>
              <a:buChar char="§"/>
            </a:pPr>
            <a:r>
              <a:rPr lang="en-US" sz="1600">
                <a:latin typeface="Calibri" pitchFamily="34" charset="0"/>
              </a:rPr>
              <a:t> a thorough assessment of the acquisition, or is there disregard for social, economic and environmental impacts, including gender injustice;</a:t>
            </a:r>
          </a:p>
          <a:p>
            <a:pPr>
              <a:buFont typeface="Wingdings" pitchFamily="2" charset="2"/>
              <a:buChar char="§"/>
            </a:pPr>
            <a:r>
              <a:rPr lang="en-US" sz="1600">
                <a:latin typeface="Calibri" pitchFamily="34" charset="0"/>
              </a:rPr>
              <a:t> transparency within the contract that specifies clear and binding commitments about activities, employment, and benefits-sharing;</a:t>
            </a:r>
          </a:p>
          <a:p>
            <a:pPr>
              <a:buFont typeface="Wingdings" pitchFamily="2" charset="2"/>
              <a:buChar char="§"/>
            </a:pPr>
            <a:r>
              <a:rPr lang="en-US" sz="1600">
                <a:latin typeface="Calibri" pitchFamily="34" charset="0"/>
              </a:rPr>
              <a:t> effective democratic planning, independent oversight and meaningful participation.</a:t>
            </a:r>
          </a:p>
        </p:txBody>
      </p:sp>
      <p:pic>
        <p:nvPicPr>
          <p:cNvPr id="17411" name="Picture 7" descr="DSC_0288"/>
          <p:cNvPicPr>
            <a:picLocks noChangeAspect="1" noChangeArrowheads="1"/>
          </p:cNvPicPr>
          <p:nvPr/>
        </p:nvPicPr>
        <p:blipFill>
          <a:blip r:embed="rId2"/>
          <a:srcRect/>
          <a:stretch>
            <a:fillRect/>
          </a:stretch>
        </p:blipFill>
        <p:spPr bwMode="auto">
          <a:xfrm>
            <a:off x="0" y="-242888"/>
            <a:ext cx="9144000"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63" y="0"/>
            <a:ext cx="9144000" cy="4292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8434" name="CasellaDiTesto 3"/>
          <p:cNvSpPr txBox="1">
            <a:spLocks noChangeArrowheads="1"/>
          </p:cNvSpPr>
          <p:nvPr/>
        </p:nvSpPr>
        <p:spPr bwMode="auto">
          <a:xfrm>
            <a:off x="363538" y="161925"/>
            <a:ext cx="8424862" cy="3524250"/>
          </a:xfrm>
          <a:prstGeom prst="rect">
            <a:avLst/>
          </a:prstGeom>
          <a:noFill/>
          <a:ln w="9525">
            <a:noFill/>
            <a:miter lim="800000"/>
            <a:headEnd/>
            <a:tailEnd/>
          </a:ln>
        </p:spPr>
        <p:txBody>
          <a:bodyPr>
            <a:spAutoFit/>
          </a:bodyPr>
          <a:lstStyle/>
          <a:p>
            <a:pPr algn="just"/>
            <a:r>
              <a:rPr lang="en-US" b="1">
                <a:latin typeface="Calibri" pitchFamily="34" charset="0"/>
              </a:rPr>
              <a:t>National governments</a:t>
            </a:r>
            <a:r>
              <a:rPr lang="en-US">
                <a:latin typeface="Calibri" pitchFamily="34" charset="0"/>
              </a:rPr>
              <a:t> have a duty to protect the rights and interests of </a:t>
            </a:r>
            <a:r>
              <a:rPr lang="en-US" b="1">
                <a:latin typeface="Calibri" pitchFamily="34" charset="0"/>
              </a:rPr>
              <a:t>local communities </a:t>
            </a:r>
            <a:r>
              <a:rPr lang="en-US">
                <a:latin typeface="Calibri" pitchFamily="34" charset="0"/>
              </a:rPr>
              <a:t>and land rights-holders.</a:t>
            </a:r>
          </a:p>
          <a:p>
            <a:endParaRPr lang="en-US" sz="900">
              <a:latin typeface="Calibri" pitchFamily="34" charset="0"/>
            </a:endParaRPr>
          </a:p>
          <a:p>
            <a:pPr algn="just"/>
            <a:r>
              <a:rPr lang="en-US">
                <a:latin typeface="Calibri" pitchFamily="34" charset="0"/>
              </a:rPr>
              <a:t>♦ Governments often fail, because they are corrupt and align themselves with investors, enticing them with low land prices and other incentives, and even helping them clear people from the land for personal gain.</a:t>
            </a:r>
          </a:p>
          <a:p>
            <a:pPr algn="just"/>
            <a:r>
              <a:rPr lang="en-US">
                <a:latin typeface="Calibri" pitchFamily="34" charset="0"/>
              </a:rPr>
              <a:t>♦ Even when foreign capitals or banks, that follow responsible policies, are involved in land acquisition, investments are rarely made with responsible standards. </a:t>
            </a:r>
          </a:p>
          <a:p>
            <a:pPr algn="just"/>
            <a:r>
              <a:rPr lang="en-US">
                <a:latin typeface="Calibri" pitchFamily="34" charset="0"/>
              </a:rPr>
              <a:t>♦ Local communities have tools, internationally recognized, to provide protection remedies but often</a:t>
            </a:r>
            <a:r>
              <a:rPr lang="en-US"/>
              <a:t> </a:t>
            </a:r>
            <a:r>
              <a:rPr lang="en-US">
                <a:latin typeface="Calibri" pitchFamily="34" charset="0"/>
              </a:rPr>
              <a:t>they are not implemented.</a:t>
            </a:r>
          </a:p>
          <a:p>
            <a:r>
              <a:rPr lang="en-US">
                <a:latin typeface="Calibri" pitchFamily="34" charset="0"/>
              </a:rPr>
              <a:t>♦ It’s necessary that the international community illuminate this problem, find solutions that  favor sustainable investments in land, since so many national governments don’t protect  the rights and interests of local communities.</a:t>
            </a:r>
          </a:p>
        </p:txBody>
      </p:sp>
      <p:pic>
        <p:nvPicPr>
          <p:cNvPr id="18435" name="Picture 7" descr="DSCF0566"/>
          <p:cNvPicPr>
            <a:picLocks noChangeAspect="1" noChangeArrowheads="1"/>
          </p:cNvPicPr>
          <p:nvPr/>
        </p:nvPicPr>
        <p:blipFill>
          <a:blip r:embed="rId2"/>
          <a:srcRect/>
          <a:stretch>
            <a:fillRect/>
          </a:stretch>
        </p:blipFill>
        <p:spPr bwMode="auto">
          <a:xfrm>
            <a:off x="0" y="4130675"/>
            <a:ext cx="9144000" cy="27273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gaiafoundation.files.wordpress.com/2011/06/castor-child.jpg"/>
          <p:cNvPicPr>
            <a:picLocks noChangeAspect="1" noChangeArrowheads="1"/>
          </p:cNvPicPr>
          <p:nvPr/>
        </p:nvPicPr>
        <p:blipFill>
          <a:blip r:embed="rId2"/>
          <a:srcRect/>
          <a:stretch>
            <a:fillRect/>
          </a:stretch>
        </p:blipFill>
        <p:spPr bwMode="auto">
          <a:xfrm>
            <a:off x="-1588" y="-892175"/>
            <a:ext cx="9145588" cy="4033838"/>
          </a:xfrm>
          <a:prstGeom prst="rect">
            <a:avLst/>
          </a:prstGeom>
          <a:ln>
            <a:noFill/>
          </a:ln>
          <a:effectLst>
            <a:outerShdw blurRad="292100" dist="139700" dir="2700000" algn="tl" rotWithShape="0">
              <a:srgbClr val="333333">
                <a:alpha val="65000"/>
              </a:srgbClr>
            </a:outerShdw>
          </a:effectLst>
          <a:extLst/>
        </p:spPr>
      </p:pic>
      <p:sp>
        <p:nvSpPr>
          <p:cNvPr id="2" name="Rettangolo 1"/>
          <p:cNvSpPr/>
          <p:nvPr/>
        </p:nvSpPr>
        <p:spPr>
          <a:xfrm>
            <a:off x="0" y="3128963"/>
            <a:ext cx="9144000" cy="37179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459" name="CasellaDiTesto 3"/>
          <p:cNvSpPr txBox="1">
            <a:spLocks noChangeArrowheads="1"/>
          </p:cNvSpPr>
          <p:nvPr/>
        </p:nvSpPr>
        <p:spPr bwMode="auto">
          <a:xfrm>
            <a:off x="250825" y="3279775"/>
            <a:ext cx="8713788" cy="3405188"/>
          </a:xfrm>
          <a:prstGeom prst="rect">
            <a:avLst/>
          </a:prstGeom>
          <a:noFill/>
          <a:ln w="19050">
            <a:solidFill>
              <a:srgbClr val="FF3300"/>
            </a:solidFill>
            <a:miter lim="800000"/>
            <a:headEnd/>
            <a:tailEnd/>
          </a:ln>
        </p:spPr>
        <p:txBody>
          <a:bodyPr>
            <a:spAutoFit/>
          </a:bodyPr>
          <a:lstStyle/>
          <a:p>
            <a:pPr algn="ctr"/>
            <a:r>
              <a:rPr lang="en-US" sz="2400">
                <a:latin typeface="Lucida Sans" pitchFamily="34" charset="0"/>
              </a:rPr>
              <a:t>A call from the Bishops of Africa</a:t>
            </a:r>
          </a:p>
          <a:p>
            <a:pPr algn="ctr"/>
            <a:endParaRPr lang="it-IT" sz="1200">
              <a:latin typeface="Lucida Sans" pitchFamily="34" charset="0"/>
            </a:endParaRPr>
          </a:p>
          <a:p>
            <a:pPr algn="just"/>
            <a:r>
              <a:rPr lang="it-IT"/>
              <a:t> </a:t>
            </a:r>
            <a:r>
              <a:rPr lang="en-US">
                <a:latin typeface="Calibri" pitchFamily="34" charset="0"/>
              </a:rPr>
              <a:t>To oppose this “assault,” the Bishops of Africa (Synod for Africa , October 2009) “urged that the Church in Africa:”</a:t>
            </a:r>
          </a:p>
          <a:p>
            <a:pPr algn="just">
              <a:buFont typeface="Wingdings" pitchFamily="2" charset="2"/>
              <a:buChar char="Ø"/>
            </a:pPr>
            <a:r>
              <a:rPr lang="en-US">
                <a:latin typeface="Calibri" pitchFamily="34" charset="0"/>
              </a:rPr>
              <a:t> “seek information (...) and educate the People of God and enable them to challenge unjust decisions in these matters” (propositio 30); </a:t>
            </a:r>
          </a:p>
          <a:p>
            <a:pPr algn="just">
              <a:buFont typeface="Wingdings" pitchFamily="2" charset="2"/>
              <a:buChar char="Ø"/>
            </a:pPr>
            <a:r>
              <a:rPr lang="en-US">
                <a:latin typeface="Calibri" pitchFamily="34" charset="0"/>
              </a:rPr>
              <a:t> “press governments to adopt a suitable juridicial framework that takes into account the interests of our countries and their populations” (propositio 29); and</a:t>
            </a:r>
          </a:p>
          <a:p>
            <a:pPr algn="just">
              <a:buFont typeface="Wingdings" pitchFamily="2" charset="2"/>
              <a:buChar char="Ø"/>
            </a:pPr>
            <a:r>
              <a:rPr lang="en-US">
                <a:latin typeface="Calibri" pitchFamily="34" charset="0"/>
              </a:rPr>
              <a:t> guarantee that “their citizens are protected against unjust alienation of their land and access to water which are essential goods for the human person” (propositio 30). </a:t>
            </a:r>
          </a:p>
          <a:p>
            <a:pPr algn="just"/>
            <a:r>
              <a:rPr lang="en-US">
                <a:latin typeface="Calibri" pitchFamily="34" charset="0"/>
              </a:rPr>
              <a:t>They also asked governments to “</a:t>
            </a:r>
            <a:r>
              <a:rPr lang="en-US" b="1">
                <a:latin typeface="Calibri" pitchFamily="34" charset="0"/>
              </a:rPr>
              <a:t>respect the traditional land rights and to recognize them by law</a:t>
            </a:r>
            <a:r>
              <a:rPr lang="en-US">
                <a:latin typeface="Calibri" pitchFamily="34" charset="0"/>
              </a:rPr>
              <a:t>” (propositio 30)</a:t>
            </a:r>
            <a:r>
              <a:rPr lang="en-US">
                <a:solidFill>
                  <a:srgbClr val="FF0000"/>
                </a:solidFill>
                <a:latin typeface="Calibri" pitchFamily="34" charset="0"/>
              </a:rPr>
              <a:t>.</a:t>
            </a:r>
            <a:endParaRPr lang="it-IT">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2.bp.blogspot.com/-F10Ab-lQIDc/TjBU5VI9gTI/AAAAAAAAEZg/rsjjNqod1PY/s1600/land+grabbing.jpg"/>
          <p:cNvPicPr>
            <a:picLocks noChangeAspect="1" noChangeArrowheads="1"/>
          </p:cNvPicPr>
          <p:nvPr/>
        </p:nvPicPr>
        <p:blipFill>
          <a:blip r:embed="rId2"/>
          <a:srcRect/>
          <a:stretch>
            <a:fillRect/>
          </a:stretch>
        </p:blipFill>
        <p:spPr bwMode="auto">
          <a:xfrm>
            <a:off x="4763" y="3835400"/>
            <a:ext cx="9144000" cy="3527425"/>
          </a:xfrm>
          <a:prstGeom prst="rect">
            <a:avLst/>
          </a:prstGeom>
          <a:noFill/>
          <a:ln w="9525">
            <a:noFill/>
            <a:miter lim="800000"/>
            <a:headEnd/>
            <a:tailEnd/>
          </a:ln>
        </p:spPr>
      </p:pic>
      <p:sp>
        <p:nvSpPr>
          <p:cNvPr id="3" name="Rettangolo 2"/>
          <p:cNvSpPr/>
          <p:nvPr/>
        </p:nvSpPr>
        <p:spPr>
          <a:xfrm>
            <a:off x="0" y="0"/>
            <a:ext cx="9144000" cy="3835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0483" name="CasellaDiTesto 4"/>
          <p:cNvSpPr txBox="1">
            <a:spLocks noChangeArrowheads="1"/>
          </p:cNvSpPr>
          <p:nvPr/>
        </p:nvSpPr>
        <p:spPr bwMode="auto">
          <a:xfrm>
            <a:off x="190500" y="188913"/>
            <a:ext cx="8785225" cy="3613150"/>
          </a:xfrm>
          <a:prstGeom prst="rect">
            <a:avLst/>
          </a:prstGeom>
          <a:noFill/>
          <a:ln w="9525">
            <a:noFill/>
            <a:miter lim="800000"/>
            <a:headEnd/>
            <a:tailEnd/>
          </a:ln>
        </p:spPr>
        <p:txBody>
          <a:bodyPr>
            <a:spAutoFit/>
          </a:bodyPr>
          <a:lstStyle/>
          <a:p>
            <a:pPr algn="r"/>
            <a:r>
              <a:rPr lang="en-US" sz="1400" i="1">
                <a:latin typeface="Calibri" pitchFamily="34" charset="0"/>
              </a:rPr>
              <a:t>“Land occupation is often an expression of an intolerable and morally indefensible state of affairs, and is an alarm bell calling for the implementation of effective and equitable solutions on the social and political level”.  </a:t>
            </a:r>
          </a:p>
          <a:p>
            <a:pPr algn="r"/>
            <a:r>
              <a:rPr lang="en-US" sz="1400">
                <a:latin typeface="Calibri" pitchFamily="34" charset="0"/>
              </a:rPr>
              <a:t>(Pontifical Commission for Justice &amp; Peace, November 1997,</a:t>
            </a:r>
            <a:r>
              <a:rPr lang="en-US" sz="1400">
                <a:solidFill>
                  <a:srgbClr val="FF0000"/>
                </a:solidFill>
                <a:latin typeface="Calibri" pitchFamily="34" charset="0"/>
              </a:rPr>
              <a:t> §</a:t>
            </a:r>
            <a:r>
              <a:rPr lang="en-US" sz="1400">
                <a:latin typeface="Calibri" pitchFamily="34" charset="0"/>
              </a:rPr>
              <a:t>44)</a:t>
            </a:r>
          </a:p>
          <a:p>
            <a:pPr algn="r"/>
            <a:endParaRPr lang="it-IT" sz="900">
              <a:latin typeface="Calibri" pitchFamily="34" charset="0"/>
            </a:endParaRPr>
          </a:p>
          <a:p>
            <a:pPr algn="just"/>
            <a:r>
              <a:rPr lang="en-US">
                <a:latin typeface="Calibri" pitchFamily="34" charset="0"/>
              </a:rPr>
              <a:t>The Church clearly states that</a:t>
            </a:r>
            <a:r>
              <a:rPr lang="en-US">
                <a:solidFill>
                  <a:srgbClr val="FF0000"/>
                </a:solidFill>
                <a:latin typeface="Calibri" pitchFamily="34" charset="0"/>
              </a:rPr>
              <a:t>:</a:t>
            </a:r>
          </a:p>
          <a:p>
            <a:pPr algn="just">
              <a:buFont typeface="Wingdings" pitchFamily="2" charset="2"/>
              <a:buChar char="Ø"/>
            </a:pPr>
            <a:r>
              <a:rPr lang="en-US">
                <a:latin typeface="Calibri" pitchFamily="34" charset="0"/>
              </a:rPr>
              <a:t> Land is a “common good” given by the Creator for the needs of all, now and in the future.</a:t>
            </a:r>
          </a:p>
          <a:p>
            <a:pPr>
              <a:buFont typeface="Wingdings" pitchFamily="2" charset="2"/>
              <a:buChar char="Ø"/>
            </a:pPr>
            <a:r>
              <a:rPr lang="en-US">
                <a:latin typeface="Calibri" pitchFamily="34" charset="0"/>
              </a:rPr>
              <a:t> The right to use of land is natural and primordial; it is a universal value that applies to every human being and should not be overridden by any other economic right.</a:t>
            </a:r>
          </a:p>
          <a:p>
            <a:pPr>
              <a:buFont typeface="Wingdings" pitchFamily="2" charset="2"/>
              <a:buChar char="Ø"/>
            </a:pPr>
            <a:r>
              <a:rPr lang="en-US">
                <a:latin typeface="Calibri" pitchFamily="34" charset="0"/>
              </a:rPr>
              <a:t> </a:t>
            </a:r>
            <a:r>
              <a:rPr lang="en-US">
                <a:solidFill>
                  <a:srgbClr val="FF0000"/>
                </a:solidFill>
                <a:latin typeface="Calibri" pitchFamily="34" charset="0"/>
              </a:rPr>
              <a:t>Its </a:t>
            </a:r>
            <a:r>
              <a:rPr lang="en-US">
                <a:latin typeface="Calibri" pitchFamily="34" charset="0"/>
              </a:rPr>
              <a:t>social doctrine supports private property as a means of achieving autonomy and freedom; a means, however, that is subordinate to the first social function of property: to enable each and every person to live. </a:t>
            </a:r>
          </a:p>
          <a:p>
            <a:pPr algn="just">
              <a:buFont typeface="Wingdings" pitchFamily="2" charset="2"/>
              <a:buChar char="Ø"/>
            </a:pPr>
            <a:r>
              <a:rPr lang="en-US">
                <a:latin typeface="Calibri" pitchFamily="34" charset="0"/>
              </a:rPr>
              <a:t> It condemns the </a:t>
            </a:r>
            <a:r>
              <a:rPr lang="en-US" i="1">
                <a:latin typeface="Calibri" pitchFamily="34" charset="0"/>
              </a:rPr>
              <a:t>latifundia</a:t>
            </a:r>
            <a:r>
              <a:rPr lang="en-US">
                <a:latin typeface="Calibri" pitchFamily="34" charset="0"/>
              </a:rPr>
              <a:t> because they "</a:t>
            </a:r>
            <a:r>
              <a:rPr lang="en-US" i="1">
                <a:latin typeface="Calibri" pitchFamily="34" charset="0"/>
              </a:rPr>
              <a:t>deprive a vast number of people of the right to take part in the process of production through their own labor and to take care of their own needs... </a:t>
            </a:r>
            <a:r>
              <a:rPr lang="en-US">
                <a:latin typeface="Calibri" pitchFamily="34" charset="0"/>
              </a:rPr>
              <a:t>"(Pontifical Commission for Justice &amp; Peace, November 1997, n.</a:t>
            </a:r>
            <a:r>
              <a:rPr lang="en-US">
                <a:solidFill>
                  <a:srgbClr val="FF0000"/>
                </a:solidFill>
                <a:latin typeface="Calibri" pitchFamily="34" charset="0"/>
              </a:rPr>
              <a:t> </a:t>
            </a:r>
            <a:r>
              <a:rPr lang="en-US">
                <a:latin typeface="Calibri" pitchFamily="34" charset="0"/>
              </a:rPr>
              <a:t>32) </a:t>
            </a:r>
            <a:endParaRPr lang="it-IT">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3141663"/>
            <a:ext cx="9144000" cy="37163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506" name="CasellaDiTesto 4"/>
          <p:cNvSpPr txBox="1">
            <a:spLocks noChangeArrowheads="1"/>
          </p:cNvSpPr>
          <p:nvPr/>
        </p:nvSpPr>
        <p:spPr bwMode="auto">
          <a:xfrm>
            <a:off x="107950" y="3187700"/>
            <a:ext cx="8856663" cy="3675063"/>
          </a:xfrm>
          <a:prstGeom prst="rect">
            <a:avLst/>
          </a:prstGeom>
          <a:noFill/>
          <a:ln w="9525">
            <a:noFill/>
            <a:miter lim="800000"/>
            <a:headEnd/>
            <a:tailEnd/>
          </a:ln>
        </p:spPr>
        <p:txBody>
          <a:bodyPr>
            <a:spAutoFit/>
          </a:bodyPr>
          <a:lstStyle/>
          <a:p>
            <a:pPr algn="r"/>
            <a:r>
              <a:rPr lang="en-US" sz="1400" i="1">
                <a:latin typeface="Calibri" pitchFamily="34" charset="0"/>
              </a:rPr>
              <a:t>“Woe to those who join house to house, who add field to field.” </a:t>
            </a:r>
            <a:r>
              <a:rPr lang="en-US" sz="1400">
                <a:latin typeface="Calibri" pitchFamily="34" charset="0"/>
              </a:rPr>
              <a:t>(Is 5:8) </a:t>
            </a:r>
          </a:p>
          <a:p>
            <a:pPr algn="r"/>
            <a:r>
              <a:rPr lang="en-US" sz="1400">
                <a:latin typeface="Calibri" pitchFamily="34" charset="0"/>
              </a:rPr>
              <a:t> </a:t>
            </a:r>
            <a:r>
              <a:rPr lang="en-US" sz="1400" i="1">
                <a:latin typeface="Calibri" pitchFamily="34" charset="0"/>
              </a:rPr>
              <a:t>“They covet fields and seize them.” </a:t>
            </a:r>
            <a:r>
              <a:rPr lang="en-US" sz="1400">
                <a:latin typeface="Calibri" pitchFamily="34" charset="0"/>
              </a:rPr>
              <a:t>(Mic 2:2)</a:t>
            </a:r>
          </a:p>
          <a:p>
            <a:endParaRPr lang="en-US" sz="900">
              <a:latin typeface="Calibri" pitchFamily="34" charset="0"/>
            </a:endParaRPr>
          </a:p>
          <a:p>
            <a:pPr algn="just"/>
            <a:r>
              <a:rPr lang="en-US" b="1">
                <a:latin typeface="Calibri" pitchFamily="34" charset="0"/>
              </a:rPr>
              <a:t>What does the Bible say? </a:t>
            </a:r>
          </a:p>
          <a:p>
            <a:pPr algn="just">
              <a:buFont typeface="Wingdings" pitchFamily="2" charset="2"/>
              <a:buChar char="Ø"/>
            </a:pPr>
            <a:r>
              <a:rPr lang="en-US">
                <a:latin typeface="Calibri" pitchFamily="34" charset="0"/>
              </a:rPr>
              <a:t> The prophets of the Old Testament as well as Jesus in the New Testament left no doubt about the scandal of land accumulation in the hands of a few. </a:t>
            </a:r>
          </a:p>
          <a:p>
            <a:pPr algn="just">
              <a:buFont typeface="Wingdings" pitchFamily="2" charset="2"/>
              <a:buChar char="Ø"/>
            </a:pPr>
            <a:r>
              <a:rPr lang="en-US">
                <a:latin typeface="Calibri" pitchFamily="34" charset="0"/>
              </a:rPr>
              <a:t> The accumulation of resources, while others lack the necessities of life, is in contradiction</a:t>
            </a:r>
          </a:p>
          <a:p>
            <a:pPr algn="just"/>
            <a:r>
              <a:rPr lang="en-US">
                <a:latin typeface="Calibri" pitchFamily="34" charset="0"/>
              </a:rPr>
              <a:t>with the purpose of creation: God created all in abundance such that every human being can enjoy His gifts. </a:t>
            </a:r>
          </a:p>
          <a:p>
            <a:pPr algn="just">
              <a:buFont typeface="Wingdings" pitchFamily="2" charset="2"/>
              <a:buChar char="Ø"/>
            </a:pPr>
            <a:r>
              <a:rPr lang="en-US">
                <a:latin typeface="Calibri" pitchFamily="34" charset="0"/>
              </a:rPr>
              <a:t> The disrespect of the powerful for the dignity and the rights of persons is constantly</a:t>
            </a:r>
          </a:p>
          <a:p>
            <a:pPr algn="just"/>
            <a:r>
              <a:rPr lang="en-US">
                <a:latin typeface="Calibri" pitchFamily="34" charset="0"/>
              </a:rPr>
              <a:t>condemned by the prophets. </a:t>
            </a:r>
          </a:p>
          <a:p>
            <a:pPr algn="just">
              <a:buFont typeface="Wingdings" pitchFamily="2" charset="2"/>
              <a:buChar char="Ø"/>
            </a:pPr>
            <a:r>
              <a:rPr lang="en-US">
                <a:latin typeface="Calibri" pitchFamily="34" charset="0"/>
              </a:rPr>
              <a:t> Jesus condemns the accumulation of riches in the face of poverty and deprivation with</a:t>
            </a:r>
          </a:p>
          <a:p>
            <a:pPr algn="just"/>
            <a:r>
              <a:rPr lang="en-US">
                <a:latin typeface="Calibri" pitchFamily="34" charset="0"/>
              </a:rPr>
              <a:t>unusual sharpness: “Woe to the rich…”(Lk 6:24).</a:t>
            </a:r>
            <a:r>
              <a:rPr lang="en-US">
                <a:solidFill>
                  <a:srgbClr val="FF0000"/>
                </a:solidFill>
                <a:latin typeface="Calibri" pitchFamily="34" charset="0"/>
              </a:rPr>
              <a:t> </a:t>
            </a:r>
            <a:r>
              <a:rPr lang="en-US">
                <a:latin typeface="Calibri" pitchFamily="34" charset="0"/>
              </a:rPr>
              <a:t>He dramatizes the fate of such abuses of creation in the parable of Lazarus and the rich man: they will have no part in God</a:t>
            </a:r>
            <a:r>
              <a:rPr lang="en-US">
                <a:solidFill>
                  <a:srgbClr val="FF0000"/>
                </a:solidFill>
                <a:latin typeface="Calibri" pitchFamily="34" charset="0"/>
              </a:rPr>
              <a:t>’</a:t>
            </a:r>
            <a:r>
              <a:rPr lang="en-US">
                <a:latin typeface="Calibri" pitchFamily="34" charset="0"/>
              </a:rPr>
              <a:t>s promise. </a:t>
            </a:r>
          </a:p>
        </p:txBody>
      </p:sp>
      <p:pic>
        <p:nvPicPr>
          <p:cNvPr id="21507" name="Picture 7" descr="ET044"/>
          <p:cNvPicPr>
            <a:picLocks noChangeAspect="1" noChangeArrowheads="1"/>
          </p:cNvPicPr>
          <p:nvPr/>
        </p:nvPicPr>
        <p:blipFill>
          <a:blip r:embed="rId2"/>
          <a:srcRect/>
          <a:stretch>
            <a:fillRect/>
          </a:stretch>
        </p:blipFill>
        <p:spPr bwMode="auto">
          <a:xfrm>
            <a:off x="0" y="-123825"/>
            <a:ext cx="9144000" cy="326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www.waronwant.org/images/stories/sri_lankan_farmer.jpg"/>
          <p:cNvPicPr>
            <a:picLocks noChangeAspect="1" noChangeArrowheads="1"/>
          </p:cNvPicPr>
          <p:nvPr/>
        </p:nvPicPr>
        <p:blipFill>
          <a:blip r:embed="rId3"/>
          <a:srcRect/>
          <a:stretch>
            <a:fillRect/>
          </a:stretch>
        </p:blipFill>
        <p:spPr bwMode="auto">
          <a:xfrm>
            <a:off x="-7938" y="3965575"/>
            <a:ext cx="9167813" cy="2905125"/>
          </a:xfrm>
          <a:prstGeom prst="rect">
            <a:avLst/>
          </a:prstGeom>
          <a:noFill/>
          <a:ln w="9525">
            <a:noFill/>
            <a:miter lim="800000"/>
            <a:headEnd/>
            <a:tailEnd/>
          </a:ln>
        </p:spPr>
      </p:pic>
      <p:sp>
        <p:nvSpPr>
          <p:cNvPr id="2" name="Rettangolo 1"/>
          <p:cNvSpPr/>
          <p:nvPr/>
        </p:nvSpPr>
        <p:spPr>
          <a:xfrm>
            <a:off x="0" y="0"/>
            <a:ext cx="9159875" cy="39655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531" name="CasellaDiTesto 2"/>
          <p:cNvSpPr txBox="1">
            <a:spLocks noChangeArrowheads="1"/>
          </p:cNvSpPr>
          <p:nvPr/>
        </p:nvSpPr>
        <p:spPr bwMode="auto">
          <a:xfrm>
            <a:off x="323850" y="0"/>
            <a:ext cx="8640763" cy="3419475"/>
          </a:xfrm>
          <a:prstGeom prst="rect">
            <a:avLst/>
          </a:prstGeom>
          <a:noFill/>
          <a:ln w="9525">
            <a:noFill/>
            <a:miter lim="800000"/>
            <a:headEnd/>
            <a:tailEnd/>
          </a:ln>
        </p:spPr>
        <p:txBody>
          <a:bodyPr>
            <a:spAutoFit/>
          </a:bodyPr>
          <a:lstStyle/>
          <a:p>
            <a:pPr algn="ctr"/>
            <a:r>
              <a:rPr lang="en-US" sz="2400">
                <a:latin typeface="Lucida Sans" pitchFamily="34" charset="0"/>
              </a:rPr>
              <a:t>Community and Pastoral Reflection</a:t>
            </a:r>
          </a:p>
          <a:p>
            <a:pPr algn="ctr"/>
            <a:endParaRPr lang="en-US" sz="1200">
              <a:latin typeface="Lucida Sans" pitchFamily="34" charset="0"/>
            </a:endParaRPr>
          </a:p>
          <a:p>
            <a:pPr>
              <a:lnSpc>
                <a:spcPct val="90000"/>
              </a:lnSpc>
              <a:buFont typeface="Arial" charset="0"/>
              <a:buNone/>
            </a:pPr>
            <a:r>
              <a:rPr lang="en-US" sz="2000">
                <a:latin typeface="Calibri" pitchFamily="34" charset="0"/>
                <a:cs typeface="Times New Roman" pitchFamily="18" charset="0"/>
              </a:rPr>
              <a:t>• </a:t>
            </a:r>
            <a:r>
              <a:rPr lang="en-US" sz="2200">
                <a:latin typeface="Calibri" pitchFamily="34" charset="0"/>
                <a:cs typeface="Times New Roman" pitchFamily="18" charset="0"/>
              </a:rPr>
              <a:t>Does </a:t>
            </a:r>
            <a:r>
              <a:rPr lang="en-US" sz="2200" i="1">
                <a:latin typeface="Calibri" pitchFamily="34" charset="0"/>
                <a:cs typeface="Times New Roman" pitchFamily="18" charset="0"/>
              </a:rPr>
              <a:t>Land Grabbing</a:t>
            </a:r>
            <a:r>
              <a:rPr lang="en-US" sz="2200">
                <a:latin typeface="Calibri" pitchFamily="34" charset="0"/>
                <a:cs typeface="Times New Roman" pitchFamily="18" charset="0"/>
              </a:rPr>
              <a:t> exist in our country or area?</a:t>
            </a:r>
          </a:p>
          <a:p>
            <a:pPr>
              <a:lnSpc>
                <a:spcPct val="90000"/>
              </a:lnSpc>
              <a:buFont typeface="Arial" charset="0"/>
              <a:buNone/>
            </a:pPr>
            <a:endParaRPr lang="en-US" sz="900">
              <a:latin typeface="Calibri" pitchFamily="34" charset="0"/>
              <a:cs typeface="Times New Roman" pitchFamily="18" charset="0"/>
            </a:endParaRPr>
          </a:p>
          <a:p>
            <a:pPr>
              <a:lnSpc>
                <a:spcPct val="90000"/>
              </a:lnSpc>
              <a:buFont typeface="Arial" charset="0"/>
              <a:buNone/>
            </a:pPr>
            <a:r>
              <a:rPr lang="en-US" sz="2000">
                <a:latin typeface="Calibri" pitchFamily="34" charset="0"/>
                <a:cs typeface="Times New Roman" pitchFamily="18" charset="0"/>
              </a:rPr>
              <a:t>• </a:t>
            </a:r>
            <a:r>
              <a:rPr lang="en-US" sz="2200">
                <a:latin typeface="Calibri" pitchFamily="34" charset="0"/>
                <a:cs typeface="Times New Roman" pitchFamily="18" charset="0"/>
              </a:rPr>
              <a:t>Are our national and traditional laws known and respected?</a:t>
            </a:r>
          </a:p>
          <a:p>
            <a:pPr>
              <a:lnSpc>
                <a:spcPct val="90000"/>
              </a:lnSpc>
              <a:buFont typeface="Arial" charset="0"/>
              <a:buNone/>
            </a:pPr>
            <a:endParaRPr lang="en-US" sz="900">
              <a:latin typeface="Calibri" pitchFamily="34" charset="0"/>
              <a:cs typeface="Times New Roman" pitchFamily="18" charset="0"/>
            </a:endParaRPr>
          </a:p>
          <a:p>
            <a:pPr>
              <a:lnSpc>
                <a:spcPct val="90000"/>
              </a:lnSpc>
              <a:buFont typeface="Arial" charset="0"/>
              <a:buNone/>
            </a:pPr>
            <a:r>
              <a:rPr lang="en-US" sz="2000">
                <a:latin typeface="Calibri" pitchFamily="34" charset="0"/>
                <a:cs typeface="Times New Roman" pitchFamily="18" charset="0"/>
              </a:rPr>
              <a:t>• </a:t>
            </a:r>
            <a:r>
              <a:rPr lang="en-US" sz="2200">
                <a:latin typeface="Calibri" pitchFamily="34" charset="0"/>
                <a:cs typeface="Times New Roman" pitchFamily="18" charset="0"/>
              </a:rPr>
              <a:t>Do our peasants know  the legal mechanism to protect their land rights?</a:t>
            </a:r>
          </a:p>
          <a:p>
            <a:pPr>
              <a:lnSpc>
                <a:spcPct val="90000"/>
              </a:lnSpc>
              <a:buFont typeface="Arial" charset="0"/>
              <a:buNone/>
            </a:pPr>
            <a:endParaRPr lang="en-US" sz="900">
              <a:latin typeface="Calibri" pitchFamily="34" charset="0"/>
              <a:cs typeface="Times New Roman" pitchFamily="18" charset="0"/>
            </a:endParaRPr>
          </a:p>
          <a:p>
            <a:pPr>
              <a:lnSpc>
                <a:spcPct val="90000"/>
              </a:lnSpc>
              <a:buFont typeface="Arial" charset="0"/>
              <a:buNone/>
            </a:pPr>
            <a:r>
              <a:rPr lang="en-US" sz="2000">
                <a:latin typeface="Calibri" pitchFamily="34" charset="0"/>
                <a:cs typeface="Times New Roman" pitchFamily="18" charset="0"/>
              </a:rPr>
              <a:t>• </a:t>
            </a:r>
            <a:r>
              <a:rPr lang="en-US" sz="2200">
                <a:latin typeface="Calibri" pitchFamily="34" charset="0"/>
                <a:cs typeface="Times New Roman" pitchFamily="18" charset="0"/>
              </a:rPr>
              <a:t>Does</a:t>
            </a:r>
            <a:r>
              <a:rPr lang="en-US" sz="2000">
                <a:latin typeface="Calibri" pitchFamily="34" charset="0"/>
                <a:cs typeface="Times New Roman" pitchFamily="18" charset="0"/>
              </a:rPr>
              <a:t> </a:t>
            </a:r>
            <a:r>
              <a:rPr lang="en-US" sz="2200">
                <a:latin typeface="Calibri" pitchFamily="34" charset="0"/>
                <a:cs typeface="Times New Roman" pitchFamily="18" charset="0"/>
              </a:rPr>
              <a:t>the Christian community:</a:t>
            </a:r>
          </a:p>
          <a:p>
            <a:pPr>
              <a:lnSpc>
                <a:spcPct val="90000"/>
              </a:lnSpc>
            </a:pPr>
            <a:r>
              <a:rPr lang="en-US" sz="2200">
                <a:latin typeface="Calibri" pitchFamily="34" charset="0"/>
                <a:cs typeface="Times New Roman" pitchFamily="18" charset="0"/>
              </a:rPr>
              <a:t>	 - Recognize the importance of this problem?</a:t>
            </a:r>
          </a:p>
          <a:p>
            <a:pPr>
              <a:lnSpc>
                <a:spcPct val="90000"/>
              </a:lnSpc>
            </a:pPr>
            <a:r>
              <a:rPr lang="en-US" sz="2200">
                <a:latin typeface="Calibri" pitchFamily="34" charset="0"/>
                <a:cs typeface="Times New Roman" pitchFamily="18" charset="0"/>
              </a:rPr>
              <a:t>	 - Collect documents and information to help protect the land for  poor people? </a:t>
            </a:r>
          </a:p>
          <a:p>
            <a:pPr>
              <a:lnSpc>
                <a:spcPct val="90000"/>
              </a:lnSpc>
            </a:pPr>
            <a:r>
              <a:rPr lang="en-US" sz="2200">
                <a:latin typeface="Calibri" pitchFamily="34" charset="0"/>
                <a:cs typeface="Times New Roman" pitchFamily="18" charset="0"/>
              </a:rPr>
              <a:t>	 - Collect data about any abuses and injustices?</a:t>
            </a:r>
            <a:endParaRPr lang="it-IT">
              <a:latin typeface="Calibri"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1048</Words>
  <Application>Microsoft Office PowerPoint</Application>
  <PresentationFormat>On-screen Show (4:3)</PresentationFormat>
  <Paragraphs>72</Paragraphs>
  <Slides>9</Slides>
  <Notes>1</Notes>
  <HiddenSlides>0</HiddenSlides>
  <MMClips>0</MMClips>
  <ScaleCrop>false</ScaleCrop>
  <HeadingPairs>
    <vt:vector size="6" baseType="variant">
      <vt:variant>
        <vt:lpstr>Caratteri utilizzati</vt:lpstr>
      </vt:variant>
      <vt:variant>
        <vt:i4>5</vt:i4>
      </vt:variant>
      <vt:variant>
        <vt:lpstr>Modello struttura</vt:lpstr>
      </vt:variant>
      <vt:variant>
        <vt:i4>1</vt:i4>
      </vt:variant>
      <vt:variant>
        <vt:lpstr>Titoli diapositive</vt:lpstr>
      </vt:variant>
      <vt:variant>
        <vt:i4>9</vt:i4>
      </vt:variant>
    </vt:vector>
  </HeadingPairs>
  <TitlesOfParts>
    <vt:vector size="15" baseType="lpstr">
      <vt:lpstr>Arial</vt:lpstr>
      <vt:lpstr>Calibri</vt:lpstr>
      <vt:lpstr>Lucida Sans</vt:lpstr>
      <vt:lpstr>Wingdings</vt:lpstr>
      <vt:lpstr>Times New Roman</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Matteo Manfredi</dc:creator>
  <cp:lastModifiedBy>Gian Paolo</cp:lastModifiedBy>
  <cp:revision>80</cp:revision>
  <dcterms:created xsi:type="dcterms:W3CDTF">2012-11-27T16:46:03Z</dcterms:created>
  <dcterms:modified xsi:type="dcterms:W3CDTF">2012-12-12T04:21:32Z</dcterms:modified>
</cp:coreProperties>
</file>